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73" r:id="rId5"/>
    <p:sldId id="261" r:id="rId6"/>
    <p:sldId id="269" r:id="rId7"/>
    <p:sldId id="270" r:id="rId8"/>
    <p:sldId id="271" r:id="rId9"/>
    <p:sldId id="272" r:id="rId10"/>
    <p:sldId id="260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x="12192000" cy="6858000"/>
  <p:notesSz cx="6858000" cy="9144000"/>
  <p:defaultTextStyle>
    <a:defPPr>
      <a:defRPr lang="en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9" d="100"/>
          <a:sy n="89" d="100"/>
        </p:scale>
        <p:origin x="1440" y="5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9D17FE-7B25-D04D-180D-29681D0CA1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D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5941A4-1A96-D5A6-72E9-56648DFB0A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791A3B-8271-1FF6-0466-EBE9593CC8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C119C-E444-4F94-87E9-669A59AC105C}" type="datetimeFigureOut">
              <a:rPr lang="en-DK" smtClean="0"/>
              <a:t>16/04/2024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E26344-488E-674E-CFD4-00D0471963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704A25-961A-5CB4-616A-898CCDD0E6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6266B-1C6E-45AD-80A9-8C6A1755E94B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375697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D0C124-A0B0-1841-971F-0D0D718E3A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744918-0682-89C2-2A18-13894AB9B1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C9E168-D0D6-5656-68F5-66929706E0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C119C-E444-4F94-87E9-669A59AC105C}" type="datetimeFigureOut">
              <a:rPr lang="en-DK" smtClean="0"/>
              <a:t>16/04/2024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E061D4-328D-2A8D-06D5-0370B09B88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B1B249-D5FF-51F2-89FC-DFFDDC806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6266B-1C6E-45AD-80A9-8C6A1755E94B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9895562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B27430F-FA1B-3D95-C064-E2A7580E745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D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661B34-94D5-8370-799B-BAB4C3E517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59F806-5CA3-21E2-95DF-F52196F584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C119C-E444-4F94-87E9-669A59AC105C}" type="datetimeFigureOut">
              <a:rPr lang="en-DK" smtClean="0"/>
              <a:t>16/04/2024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6DAD61-59AF-F291-F5AB-9C82915D25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A82F0D-3AF3-207A-421D-33A59897B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6266B-1C6E-45AD-80A9-8C6A1755E94B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5696363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BD8136-FF70-DC36-F894-D53027958D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3E5103-9F2C-F8F9-A317-6BE258D035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56F302-A702-8572-699C-A1BD417B93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C119C-E444-4F94-87E9-669A59AC105C}" type="datetimeFigureOut">
              <a:rPr lang="en-DK" smtClean="0"/>
              <a:t>16/04/2024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AADA55-B1E3-BD5D-28D3-57C57E8EFC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3D965D-5A50-8E48-B337-CD627141D5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6266B-1C6E-45AD-80A9-8C6A1755E94B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279324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45D1D5-F683-D288-25DC-2536A34639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EACB97-3741-1DD5-6A9F-75DC62073C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DC325-E093-8EFA-7EB7-C3F01B0943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C119C-E444-4F94-87E9-669A59AC105C}" type="datetimeFigureOut">
              <a:rPr lang="en-DK" smtClean="0"/>
              <a:t>16/04/2024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70084B-82A0-E89D-0BED-4255F4D5E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BA34B8-5B26-2919-48F4-F8FA79CDE3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6266B-1C6E-45AD-80A9-8C6A1755E94B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6794893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F93E96-EBB2-CAB9-2EB8-AA9EDDBC5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C9867F-E3DA-141F-F329-AC3DAA3B88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K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9C29FE-222F-4C61-279B-CAA191AE1E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K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B4B0D8-F629-079D-F02F-42339B6EDC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C119C-E444-4F94-87E9-669A59AC105C}" type="datetimeFigureOut">
              <a:rPr lang="en-DK" smtClean="0"/>
              <a:t>16/04/2024</a:t>
            </a:fld>
            <a:endParaRPr lang="en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D8D10B-E9A2-53AE-7094-5ECE33CEA8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ADDB60-F32F-07C0-565D-244F1ECE8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6266B-1C6E-45AD-80A9-8C6A1755E94B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2527755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F9A85-325D-E9C9-DDD9-2D5086B88F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778FEE-C845-9EF2-5F56-77EA00F334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E4B776-D283-674D-DD56-361D6153AB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K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AA1354-1BB6-FAF9-8B15-42A04D4D262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C82A21B-39DD-49A4-60B4-898DB0A9945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K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978C604-E725-70FF-2D6C-0231E63316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C119C-E444-4F94-87E9-669A59AC105C}" type="datetimeFigureOut">
              <a:rPr lang="en-DK" smtClean="0"/>
              <a:t>16/04/2024</a:t>
            </a:fld>
            <a:endParaRPr lang="en-DK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788B667-A0B6-302B-7610-7BA44DD4B7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06D1C5E-C74D-4527-8C20-3468018FEF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6266B-1C6E-45AD-80A9-8C6A1755E94B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9126693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DC17D-FA2B-D8C2-F4B2-2649888D5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AE0CB3D-84E4-16E6-8ABE-D655FA0C6A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C119C-E444-4F94-87E9-669A59AC105C}" type="datetimeFigureOut">
              <a:rPr lang="en-DK" smtClean="0"/>
              <a:t>16/04/2024</a:t>
            </a:fld>
            <a:endParaRPr lang="en-D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E04391-7A69-3F98-D7E6-607E25B29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0112A6-7F5E-C0AE-F25D-6A807DAF0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6266B-1C6E-45AD-80A9-8C6A1755E94B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40240087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9C455AC-5E7C-2301-341E-165DF7A8AE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C119C-E444-4F94-87E9-669A59AC105C}" type="datetimeFigureOut">
              <a:rPr lang="en-DK" smtClean="0"/>
              <a:t>16/04/2024</a:t>
            </a:fld>
            <a:endParaRPr lang="en-DK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1FFA90-98AF-34F4-90A9-530C14D010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C0DAF3-B29C-7E5E-F051-2918F72139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6266B-1C6E-45AD-80A9-8C6A1755E94B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7590195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CE7EBE-DEBC-F13B-B188-454A15D948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C0E74C-E58B-342C-D13F-CC7E18DB37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0BF5F9-974D-74E3-9B75-E1663AA0B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371031-5817-F934-8D47-A112470774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C119C-E444-4F94-87E9-669A59AC105C}" type="datetimeFigureOut">
              <a:rPr lang="en-DK" smtClean="0"/>
              <a:t>16/04/2024</a:t>
            </a:fld>
            <a:endParaRPr lang="en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67FF10-F667-30E2-7C0C-BB52B0C753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CEF0CE-2B57-7607-1754-E4D628112E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6266B-1C6E-45AD-80A9-8C6A1755E94B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135700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D4F0B3-0616-E02E-5EA6-2EF697E13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DK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48DF325-1111-C242-5BC4-A7E8D545137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1187E4-02FD-E15C-89E4-A0D4AE6572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D03DDC-B831-4296-9785-D146F1789E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C119C-E444-4F94-87E9-669A59AC105C}" type="datetimeFigureOut">
              <a:rPr lang="en-DK" smtClean="0"/>
              <a:t>16/04/2024</a:t>
            </a:fld>
            <a:endParaRPr lang="en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EA5D19-4DC4-6C9D-4E97-B3F695AD1B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350214-FBB5-107F-E6BF-ABB46955E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6266B-1C6E-45AD-80A9-8C6A1755E94B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8320224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E0FAF99-3CEF-D587-8F9B-F1FD8D466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9A077B-B6E1-C27C-EE89-E793DBE005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40257A-FE00-EB6F-81AF-BCCB6B8DE93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DC119C-E444-4F94-87E9-669A59AC105C}" type="datetimeFigureOut">
              <a:rPr lang="en-DK" smtClean="0"/>
              <a:t>16/04/2024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C012DC-F28B-D633-F057-AC96196B9D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FE233D-9ADC-3B62-CAB8-F23B7D7968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56266B-1C6E-45AD-80A9-8C6A1755E94B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8678321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E1A7E1-E798-D3BA-076F-E43A55A5D7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K"/>
          </a:p>
        </p:txBody>
      </p:sp>
      <p:pic>
        <p:nvPicPr>
          <p:cNvPr id="4" name="perfection_v3_cross_sections">
            <a:hlinkClick r:id="" action="ppaction://media"/>
            <a:extLst>
              <a:ext uri="{FF2B5EF4-FFF2-40B4-BE49-F238E27FC236}">
                <a16:creationId xmlns:a16="http://schemas.microsoft.com/office/drawing/2014/main" id="{D058B887-1E14-411A-A693-C6293349268B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096000" y="298256"/>
            <a:ext cx="6127749" cy="6127750"/>
          </a:xfrm>
        </p:spPr>
      </p:pic>
      <p:pic>
        <p:nvPicPr>
          <p:cNvPr id="5" name="perfection_v3">
            <a:hlinkClick r:id="" action="ppaction://media"/>
            <a:extLst>
              <a:ext uri="{FF2B5EF4-FFF2-40B4-BE49-F238E27FC236}">
                <a16:creationId xmlns:a16="http://schemas.microsoft.com/office/drawing/2014/main" id="{F28E79FD-F1AA-FDA0-F2CF-8151759FA1FC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0217" y="298256"/>
            <a:ext cx="6127750" cy="612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343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5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005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45B52C-A112-7524-05AD-7FF48FECF7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60997-63C2-34B8-67C4-48B869BB8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The potential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9589DF57-A18A-10A3-389D-2AD2C3C46A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25572" y="3584067"/>
            <a:ext cx="3749365" cy="739204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7AEF4B0-EDF7-55F2-61FA-CEF471CEC8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3528" y="1760185"/>
            <a:ext cx="6613455" cy="166881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C7B15EA-7065-F013-17C0-99788824088F}"/>
              </a:ext>
            </a:extLst>
          </p:cNvPr>
          <p:cNvSpPr txBox="1"/>
          <p:nvPr/>
        </p:nvSpPr>
        <p:spPr>
          <a:xfrm>
            <a:off x="3095625" y="4643718"/>
            <a:ext cx="25812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dirty="0"/>
              <a:t>Is AB-polarity aligned and perpendicular to distance?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31F1F06-B399-4C4C-AE9B-14F96BA13638}"/>
              </a:ext>
            </a:extLst>
          </p:cNvPr>
          <p:cNvSpPr/>
          <p:nvPr/>
        </p:nvSpPr>
        <p:spPr>
          <a:xfrm>
            <a:off x="612401" y="3935506"/>
            <a:ext cx="708212" cy="70821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dirty="0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D91544E5-5E8C-5684-76C7-0C43B3954DD1}"/>
              </a:ext>
            </a:extLst>
          </p:cNvPr>
          <p:cNvSpPr/>
          <p:nvPr/>
        </p:nvSpPr>
        <p:spPr>
          <a:xfrm rot="20361935">
            <a:off x="1265874" y="3904592"/>
            <a:ext cx="506506" cy="369332"/>
          </a:xfrm>
          <a:prstGeom prst="rightArrow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AAFA15C3-EB73-716C-47E4-9C134C166ACF}"/>
              </a:ext>
            </a:extLst>
          </p:cNvPr>
          <p:cNvSpPr/>
          <p:nvPr/>
        </p:nvSpPr>
        <p:spPr>
          <a:xfrm rot="16200000">
            <a:off x="713254" y="3497587"/>
            <a:ext cx="506506" cy="369332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4E626C1-5CC8-70BD-713A-CBCFFB50D936}"/>
              </a:ext>
            </a:extLst>
          </p:cNvPr>
          <p:cNvSpPr/>
          <p:nvPr/>
        </p:nvSpPr>
        <p:spPr>
          <a:xfrm>
            <a:off x="1857143" y="3969165"/>
            <a:ext cx="708212" cy="70821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dirty="0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9DEBFD71-5CE6-2D18-B522-3D56D8FD6282}"/>
              </a:ext>
            </a:extLst>
          </p:cNvPr>
          <p:cNvSpPr/>
          <p:nvPr/>
        </p:nvSpPr>
        <p:spPr>
          <a:xfrm rot="13511283">
            <a:off x="1519400" y="3721619"/>
            <a:ext cx="506506" cy="369332"/>
          </a:xfrm>
          <a:prstGeom prst="rightArrow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2737F22E-5B09-B330-38DE-E3E16809084E}"/>
              </a:ext>
            </a:extLst>
          </p:cNvPr>
          <p:cNvSpPr/>
          <p:nvPr/>
        </p:nvSpPr>
        <p:spPr>
          <a:xfrm rot="16200000">
            <a:off x="1957996" y="3531246"/>
            <a:ext cx="506506" cy="369332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0864A188-9160-277F-ECDC-DB5DFF68DC8D}"/>
              </a:ext>
            </a:extLst>
          </p:cNvPr>
          <p:cNvCxnSpPr/>
          <p:nvPr/>
        </p:nvCxnSpPr>
        <p:spPr>
          <a:xfrm flipV="1">
            <a:off x="5046133" y="4148667"/>
            <a:ext cx="304800" cy="4950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51286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704817-E2DA-CF37-BD42-B9F6EF744C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A1F00C-DBAE-A9D6-DE69-C5DEEFB4D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The potential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6C05B664-A364-2B37-68D0-2FFA3EF05D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25572" y="3584067"/>
            <a:ext cx="3749365" cy="739204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FBBADBE-4A36-0C2F-EA36-9A24D65581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3528" y="1760185"/>
            <a:ext cx="6613455" cy="166881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188E59E-D840-0B88-47BB-B4B67098F06C}"/>
              </a:ext>
            </a:extLst>
          </p:cNvPr>
          <p:cNvSpPr txBox="1"/>
          <p:nvPr/>
        </p:nvSpPr>
        <p:spPr>
          <a:xfrm>
            <a:off x="3095625" y="4643718"/>
            <a:ext cx="25812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dirty="0"/>
              <a:t>Is AB-polarity aligned and perpendicular to distance?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5A2BA06-BC38-5D2F-D44D-EBFD95BA0951}"/>
              </a:ext>
            </a:extLst>
          </p:cNvPr>
          <p:cNvSpPr/>
          <p:nvPr/>
        </p:nvSpPr>
        <p:spPr>
          <a:xfrm>
            <a:off x="612401" y="3935506"/>
            <a:ext cx="708212" cy="70821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dirty="0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0BE4BE4E-4E53-896A-D421-9A6031224AFE}"/>
              </a:ext>
            </a:extLst>
          </p:cNvPr>
          <p:cNvSpPr/>
          <p:nvPr/>
        </p:nvSpPr>
        <p:spPr>
          <a:xfrm rot="20361935">
            <a:off x="1265874" y="3904592"/>
            <a:ext cx="506506" cy="369332"/>
          </a:xfrm>
          <a:prstGeom prst="rightArrow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5CD7B556-473F-E1EC-AC1E-4178825700A5}"/>
              </a:ext>
            </a:extLst>
          </p:cNvPr>
          <p:cNvSpPr/>
          <p:nvPr/>
        </p:nvSpPr>
        <p:spPr>
          <a:xfrm rot="16200000">
            <a:off x="713254" y="3497587"/>
            <a:ext cx="506506" cy="369332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C3B568A-514D-5A51-A031-6333CFA1B73C}"/>
              </a:ext>
            </a:extLst>
          </p:cNvPr>
          <p:cNvSpPr/>
          <p:nvPr/>
        </p:nvSpPr>
        <p:spPr>
          <a:xfrm>
            <a:off x="1857143" y="3969165"/>
            <a:ext cx="708212" cy="70821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dirty="0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BCD9EE9F-9896-7528-A93A-07F97B25C162}"/>
              </a:ext>
            </a:extLst>
          </p:cNvPr>
          <p:cNvSpPr/>
          <p:nvPr/>
        </p:nvSpPr>
        <p:spPr>
          <a:xfrm rot="13511283">
            <a:off x="1519400" y="3721619"/>
            <a:ext cx="506506" cy="369332"/>
          </a:xfrm>
          <a:prstGeom prst="rightArrow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9B78BDA0-1132-BA6C-4581-152318AEB438}"/>
              </a:ext>
            </a:extLst>
          </p:cNvPr>
          <p:cNvSpPr/>
          <p:nvPr/>
        </p:nvSpPr>
        <p:spPr>
          <a:xfrm rot="16200000">
            <a:off x="1957996" y="3531246"/>
            <a:ext cx="506506" cy="369332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E50A887-C093-86D7-4E92-94F8AB4A60B6}"/>
              </a:ext>
            </a:extLst>
          </p:cNvPr>
          <p:cNvSpPr txBox="1"/>
          <p:nvPr/>
        </p:nvSpPr>
        <p:spPr>
          <a:xfrm>
            <a:off x="5253317" y="5665694"/>
            <a:ext cx="25011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dirty="0"/>
              <a:t>Are ABP and PCP aligned and at right angles?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DF4FA60A-8DCF-6775-0A0A-7CF813328B26}"/>
              </a:ext>
            </a:extLst>
          </p:cNvPr>
          <p:cNvCxnSpPr/>
          <p:nvPr/>
        </p:nvCxnSpPr>
        <p:spPr>
          <a:xfrm flipV="1">
            <a:off x="5046133" y="4148667"/>
            <a:ext cx="304800" cy="4950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A6A67D0-A6EA-D96C-093F-514A55CFDE6D}"/>
              </a:ext>
            </a:extLst>
          </p:cNvPr>
          <p:cNvCxnSpPr>
            <a:cxnSpLocks/>
          </p:cNvCxnSpPr>
          <p:nvPr/>
        </p:nvCxnSpPr>
        <p:spPr>
          <a:xfrm flipH="1" flipV="1">
            <a:off x="6503893" y="4148667"/>
            <a:ext cx="142440" cy="15294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20586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E66B05-E8A0-EF33-BC9D-D618737CB0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9D248C-4FFB-FE97-9F97-A28D87A26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The potential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77103F85-86E6-D839-865E-D2CD151987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25572" y="3584067"/>
            <a:ext cx="3749365" cy="739204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A841735-46EB-3A7D-26D0-FADB8F8EFD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3528" y="1760185"/>
            <a:ext cx="6613455" cy="166881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7084C7E-698C-2288-C0E8-AA85B264CDAF}"/>
              </a:ext>
            </a:extLst>
          </p:cNvPr>
          <p:cNvSpPr txBox="1"/>
          <p:nvPr/>
        </p:nvSpPr>
        <p:spPr>
          <a:xfrm>
            <a:off x="3095625" y="4643718"/>
            <a:ext cx="25812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dirty="0"/>
              <a:t>Is AB-polarity aligned and perpendicular to distance?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B4606FD-7DEF-03A4-BF26-F761CF801781}"/>
              </a:ext>
            </a:extLst>
          </p:cNvPr>
          <p:cNvSpPr/>
          <p:nvPr/>
        </p:nvSpPr>
        <p:spPr>
          <a:xfrm>
            <a:off x="612401" y="3935506"/>
            <a:ext cx="708212" cy="70821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dirty="0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D9DF3C87-837A-8560-A17F-1516A0357AE6}"/>
              </a:ext>
            </a:extLst>
          </p:cNvPr>
          <p:cNvSpPr/>
          <p:nvPr/>
        </p:nvSpPr>
        <p:spPr>
          <a:xfrm>
            <a:off x="1310698" y="4083885"/>
            <a:ext cx="506506" cy="369332"/>
          </a:xfrm>
          <a:prstGeom prst="rightArrow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64BBE260-C02D-CABF-933B-1C6E1CDC729B}"/>
              </a:ext>
            </a:extLst>
          </p:cNvPr>
          <p:cNvSpPr/>
          <p:nvPr/>
        </p:nvSpPr>
        <p:spPr>
          <a:xfrm rot="16200000">
            <a:off x="713254" y="3497587"/>
            <a:ext cx="506506" cy="369332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D5BEB34-9877-6B95-D4D4-D12F916B6B0E}"/>
              </a:ext>
            </a:extLst>
          </p:cNvPr>
          <p:cNvSpPr/>
          <p:nvPr/>
        </p:nvSpPr>
        <p:spPr>
          <a:xfrm>
            <a:off x="1857143" y="3969165"/>
            <a:ext cx="708212" cy="70821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dirty="0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7CA252BF-554F-E28E-7BA7-DE1B18C0D3FF}"/>
              </a:ext>
            </a:extLst>
          </p:cNvPr>
          <p:cNvSpPr/>
          <p:nvPr/>
        </p:nvSpPr>
        <p:spPr>
          <a:xfrm>
            <a:off x="2547425" y="4104946"/>
            <a:ext cx="506506" cy="369332"/>
          </a:xfrm>
          <a:prstGeom prst="rightArrow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3F542269-1A98-B987-2CCA-73C493711F8A}"/>
              </a:ext>
            </a:extLst>
          </p:cNvPr>
          <p:cNvSpPr/>
          <p:nvPr/>
        </p:nvSpPr>
        <p:spPr>
          <a:xfrm rot="16200000">
            <a:off x="1957996" y="3531246"/>
            <a:ext cx="506506" cy="369332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7D3CDAB-F2CE-CA57-B8A0-13FF3E646061}"/>
              </a:ext>
            </a:extLst>
          </p:cNvPr>
          <p:cNvSpPr txBox="1"/>
          <p:nvPr/>
        </p:nvSpPr>
        <p:spPr>
          <a:xfrm>
            <a:off x="5253317" y="5665694"/>
            <a:ext cx="25011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dirty="0"/>
              <a:t>Are ABP and PCP aligned and at right angles?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E3F31B26-FA05-0A15-5926-7B576C930605}"/>
              </a:ext>
            </a:extLst>
          </p:cNvPr>
          <p:cNvCxnSpPr/>
          <p:nvPr/>
        </p:nvCxnSpPr>
        <p:spPr>
          <a:xfrm flipV="1">
            <a:off x="5046133" y="4148667"/>
            <a:ext cx="304800" cy="4950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C3404F7-BE3E-E98E-85FB-94E2EA0062EF}"/>
              </a:ext>
            </a:extLst>
          </p:cNvPr>
          <p:cNvCxnSpPr>
            <a:cxnSpLocks/>
          </p:cNvCxnSpPr>
          <p:nvPr/>
        </p:nvCxnSpPr>
        <p:spPr>
          <a:xfrm flipH="1" flipV="1">
            <a:off x="6503893" y="4148667"/>
            <a:ext cx="142440" cy="15294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24593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B36585-258E-7157-96AB-4EFBC78A76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99B92A-83BC-0049-7261-3BFDF2FD93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The potential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BA592928-968D-4DC2-4603-191607AD3D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25572" y="3584067"/>
            <a:ext cx="3749365" cy="739204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8AA6E80-3149-1A74-D27F-DF11F0AA99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3528" y="1760185"/>
            <a:ext cx="6613455" cy="166881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8A2DC2F-172B-1B31-DE99-CA873BAD06AA}"/>
              </a:ext>
            </a:extLst>
          </p:cNvPr>
          <p:cNvSpPr txBox="1"/>
          <p:nvPr/>
        </p:nvSpPr>
        <p:spPr>
          <a:xfrm>
            <a:off x="3095625" y="4643718"/>
            <a:ext cx="25812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dirty="0"/>
              <a:t>Is AB-polarity aligned and perpendicular to distance?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3ADA47A-1EEC-EDDA-407F-8263A6C3FE4C}"/>
              </a:ext>
            </a:extLst>
          </p:cNvPr>
          <p:cNvSpPr/>
          <p:nvPr/>
        </p:nvSpPr>
        <p:spPr>
          <a:xfrm>
            <a:off x="612401" y="3935506"/>
            <a:ext cx="708212" cy="70821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dirty="0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BFC87770-EF96-AF47-BF0D-3F3F6B9B91F0}"/>
              </a:ext>
            </a:extLst>
          </p:cNvPr>
          <p:cNvSpPr/>
          <p:nvPr/>
        </p:nvSpPr>
        <p:spPr>
          <a:xfrm>
            <a:off x="1310698" y="4083885"/>
            <a:ext cx="506506" cy="369332"/>
          </a:xfrm>
          <a:prstGeom prst="rightArrow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BADB06D3-AB6C-B5EC-7BDE-2694E29BD61C}"/>
              </a:ext>
            </a:extLst>
          </p:cNvPr>
          <p:cNvSpPr/>
          <p:nvPr/>
        </p:nvSpPr>
        <p:spPr>
          <a:xfrm rot="16200000">
            <a:off x="713254" y="3497587"/>
            <a:ext cx="506506" cy="369332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2CDCC15-3693-E468-91A3-D5D5AA016D4F}"/>
              </a:ext>
            </a:extLst>
          </p:cNvPr>
          <p:cNvSpPr/>
          <p:nvPr/>
        </p:nvSpPr>
        <p:spPr>
          <a:xfrm>
            <a:off x="1857143" y="3969165"/>
            <a:ext cx="708212" cy="70821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dirty="0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B1E21C7E-2F01-C302-BFDE-DFDF5CD2AB24}"/>
              </a:ext>
            </a:extLst>
          </p:cNvPr>
          <p:cNvSpPr/>
          <p:nvPr/>
        </p:nvSpPr>
        <p:spPr>
          <a:xfrm>
            <a:off x="2547425" y="4104946"/>
            <a:ext cx="506506" cy="369332"/>
          </a:xfrm>
          <a:prstGeom prst="rightArrow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EAE9B2AB-2FCA-0B2B-CEB8-C64F159E28DD}"/>
              </a:ext>
            </a:extLst>
          </p:cNvPr>
          <p:cNvSpPr/>
          <p:nvPr/>
        </p:nvSpPr>
        <p:spPr>
          <a:xfrm rot="16200000">
            <a:off x="1957996" y="3531246"/>
            <a:ext cx="506506" cy="369332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E2C16B-71CC-88EC-538B-D8B0975128A4}"/>
              </a:ext>
            </a:extLst>
          </p:cNvPr>
          <p:cNvSpPr txBox="1"/>
          <p:nvPr/>
        </p:nvSpPr>
        <p:spPr>
          <a:xfrm>
            <a:off x="5253317" y="5665694"/>
            <a:ext cx="25011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dirty="0"/>
              <a:t>Are ABP and PCP aligned and at right angles?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96C636-8790-58A5-F45F-8ADB3731E5DF}"/>
              </a:ext>
            </a:extLst>
          </p:cNvPr>
          <p:cNvSpPr txBox="1"/>
          <p:nvPr/>
        </p:nvSpPr>
        <p:spPr>
          <a:xfrm>
            <a:off x="6887695" y="4532817"/>
            <a:ext cx="25812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dirty="0"/>
              <a:t>Is PCP aligned and perpendicular to distance?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9507078-7789-2992-85EC-6CC4CD0BE99C}"/>
              </a:ext>
            </a:extLst>
          </p:cNvPr>
          <p:cNvCxnSpPr/>
          <p:nvPr/>
        </p:nvCxnSpPr>
        <p:spPr>
          <a:xfrm flipV="1">
            <a:off x="5046133" y="4148667"/>
            <a:ext cx="304800" cy="4950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EE7A245-1D8F-1199-D6C9-467302F53F33}"/>
              </a:ext>
            </a:extLst>
          </p:cNvPr>
          <p:cNvCxnSpPr>
            <a:cxnSpLocks/>
          </p:cNvCxnSpPr>
          <p:nvPr/>
        </p:nvCxnSpPr>
        <p:spPr>
          <a:xfrm flipH="1" flipV="1">
            <a:off x="6503893" y="4148667"/>
            <a:ext cx="142440" cy="15294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C6C4DF0-0D11-2AC0-0389-DDF54F8E7851}"/>
              </a:ext>
            </a:extLst>
          </p:cNvPr>
          <p:cNvCxnSpPr>
            <a:cxnSpLocks/>
          </p:cNvCxnSpPr>
          <p:nvPr/>
        </p:nvCxnSpPr>
        <p:spPr>
          <a:xfrm flipV="1">
            <a:off x="7413174" y="4104946"/>
            <a:ext cx="147559" cy="4950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06436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6C97C5-0A39-77A8-4517-B19FDF562D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4C985-4B2B-558E-36D2-E2805D8FC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The potential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6AC3F183-16C7-29DA-310D-E89AABC27A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25572" y="3584067"/>
            <a:ext cx="3749365" cy="739204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08CBD30-019A-41B7-1E58-8D265EF162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3528" y="1760185"/>
            <a:ext cx="6613455" cy="166881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F5B9C6C-EA01-89E0-EE36-77B4D98B31A4}"/>
              </a:ext>
            </a:extLst>
          </p:cNvPr>
          <p:cNvSpPr txBox="1"/>
          <p:nvPr/>
        </p:nvSpPr>
        <p:spPr>
          <a:xfrm>
            <a:off x="3095625" y="4643718"/>
            <a:ext cx="25812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dirty="0"/>
              <a:t>Is AB-polarity aligned and perpendicular to distance?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70396EE-8F85-44B8-6E02-395DF75FD7D6}"/>
              </a:ext>
            </a:extLst>
          </p:cNvPr>
          <p:cNvSpPr/>
          <p:nvPr/>
        </p:nvSpPr>
        <p:spPr>
          <a:xfrm>
            <a:off x="1222005" y="3970330"/>
            <a:ext cx="601667" cy="60166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dirty="0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FE576707-05DE-5D79-8085-D8913876D4B1}"/>
              </a:ext>
            </a:extLst>
          </p:cNvPr>
          <p:cNvSpPr/>
          <p:nvPr/>
        </p:nvSpPr>
        <p:spPr>
          <a:xfrm>
            <a:off x="1812725" y="4103586"/>
            <a:ext cx="430306" cy="313769"/>
          </a:xfrm>
          <a:prstGeom prst="rightArrow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90ADEAEC-1597-4B6E-CBC2-72BB6A003A53}"/>
              </a:ext>
            </a:extLst>
          </p:cNvPr>
          <p:cNvSpPr/>
          <p:nvPr/>
        </p:nvSpPr>
        <p:spPr>
          <a:xfrm rot="16200000">
            <a:off x="1315247" y="3599328"/>
            <a:ext cx="430306" cy="313769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6EB95BB-503B-FACE-33DA-275CAB5D0A4F}"/>
              </a:ext>
            </a:extLst>
          </p:cNvPr>
          <p:cNvSpPr/>
          <p:nvPr/>
        </p:nvSpPr>
        <p:spPr>
          <a:xfrm>
            <a:off x="1165017" y="3859306"/>
            <a:ext cx="836385" cy="80462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dirty="0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A6DFFCBC-B716-5F2F-742D-C836448B6740}"/>
              </a:ext>
            </a:extLst>
          </p:cNvPr>
          <p:cNvSpPr/>
          <p:nvPr/>
        </p:nvSpPr>
        <p:spPr>
          <a:xfrm>
            <a:off x="1989772" y="4050185"/>
            <a:ext cx="598174" cy="419611"/>
          </a:xfrm>
          <a:prstGeom prst="rightArrow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E2AD890D-3F5D-D67F-5E95-3D1B278F3900}"/>
              </a:ext>
            </a:extLst>
          </p:cNvPr>
          <p:cNvSpPr/>
          <p:nvPr/>
        </p:nvSpPr>
        <p:spPr>
          <a:xfrm rot="16200000">
            <a:off x="1282745" y="3360252"/>
            <a:ext cx="575459" cy="436174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ABA7F4-DB28-BA09-444F-E7FF7B2EF494}"/>
              </a:ext>
            </a:extLst>
          </p:cNvPr>
          <p:cNvSpPr txBox="1"/>
          <p:nvPr/>
        </p:nvSpPr>
        <p:spPr>
          <a:xfrm>
            <a:off x="5253317" y="5665694"/>
            <a:ext cx="25011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dirty="0"/>
              <a:t>Are ABP and PCP aligned and at right angles?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4A7BA3-0F6E-ADF5-7474-FD43F7579A45}"/>
              </a:ext>
            </a:extLst>
          </p:cNvPr>
          <p:cNvSpPr txBox="1"/>
          <p:nvPr/>
        </p:nvSpPr>
        <p:spPr>
          <a:xfrm>
            <a:off x="6887695" y="4532817"/>
            <a:ext cx="25812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dirty="0"/>
              <a:t>Is PCP aligned and perpendicular to distance?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7265FCC-0A14-76B2-F718-09701A2EFDD8}"/>
              </a:ext>
            </a:extLst>
          </p:cNvPr>
          <p:cNvCxnSpPr/>
          <p:nvPr/>
        </p:nvCxnSpPr>
        <p:spPr>
          <a:xfrm flipV="1">
            <a:off x="5046133" y="4148667"/>
            <a:ext cx="304800" cy="4950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BE72AF3-99EB-594F-6428-D586DC5182E6}"/>
              </a:ext>
            </a:extLst>
          </p:cNvPr>
          <p:cNvCxnSpPr>
            <a:cxnSpLocks/>
          </p:cNvCxnSpPr>
          <p:nvPr/>
        </p:nvCxnSpPr>
        <p:spPr>
          <a:xfrm flipH="1" flipV="1">
            <a:off x="6503893" y="4148667"/>
            <a:ext cx="142440" cy="15294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4DC3999-1EAB-49DE-A163-EF9D45D79413}"/>
              </a:ext>
            </a:extLst>
          </p:cNvPr>
          <p:cNvCxnSpPr>
            <a:cxnSpLocks/>
          </p:cNvCxnSpPr>
          <p:nvPr/>
        </p:nvCxnSpPr>
        <p:spPr>
          <a:xfrm flipV="1">
            <a:off x="7413174" y="4104946"/>
            <a:ext cx="147559" cy="4950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22806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ig. 2">
            <a:extLst>
              <a:ext uri="{FF2B5EF4-FFF2-40B4-BE49-F238E27FC236}">
                <a16:creationId xmlns:a16="http://schemas.microsoft.com/office/drawing/2014/main" id="{846380E6-52A6-DDA9-DCA7-D76C8E4981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8866" y="836747"/>
            <a:ext cx="5057775" cy="219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B5C9B1F-CE3A-833A-DEE6-233EC555BED3}"/>
              </a:ext>
            </a:extLst>
          </p:cNvPr>
          <p:cNvSpPr txBox="1"/>
          <p:nvPr/>
        </p:nvSpPr>
        <p:spPr>
          <a:xfrm>
            <a:off x="695324" y="2107729"/>
            <a:ext cx="5153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dirty="0"/>
              <a:t>Implementation of genetic expression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7D366E-71CB-B95F-B783-3E5E54CC5EAE}"/>
              </a:ext>
            </a:extLst>
          </p:cNvPr>
          <p:cNvSpPr txBox="1"/>
          <p:nvPr/>
        </p:nvSpPr>
        <p:spPr>
          <a:xfrm>
            <a:off x="695324" y="1805094"/>
            <a:ext cx="3781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dirty="0"/>
              <a:t>Boundary- and initial condition</a:t>
            </a:r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103AAD18-17DC-AF62-95F5-60FBEB674308}"/>
              </a:ext>
            </a:extLst>
          </p:cNvPr>
          <p:cNvSpPr/>
          <p:nvPr/>
        </p:nvSpPr>
        <p:spPr>
          <a:xfrm>
            <a:off x="8412893" y="3345349"/>
            <a:ext cx="508000" cy="61317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pic>
        <p:nvPicPr>
          <p:cNvPr id="1028" name="Picture 4" descr="Hierarchy of patterning genes in the early Drosophila embryo. The... |  Download Scientific Diagram">
            <a:extLst>
              <a:ext uri="{FF2B5EF4-FFF2-40B4-BE49-F238E27FC236}">
                <a16:creationId xmlns:a16="http://schemas.microsoft.com/office/drawing/2014/main" id="{E77D6D68-911F-F85F-CE67-67F4F4EA8B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137" y="3429000"/>
            <a:ext cx="4760332" cy="2874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Arrow: Down 8">
            <a:extLst>
              <a:ext uri="{FF2B5EF4-FFF2-40B4-BE49-F238E27FC236}">
                <a16:creationId xmlns:a16="http://schemas.microsoft.com/office/drawing/2014/main" id="{D805AA65-E58F-3830-5968-3F9181082D9D}"/>
              </a:ext>
            </a:extLst>
          </p:cNvPr>
          <p:cNvSpPr/>
          <p:nvPr/>
        </p:nvSpPr>
        <p:spPr>
          <a:xfrm rot="16675497">
            <a:off x="5303255" y="4681423"/>
            <a:ext cx="508000" cy="61317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8A2657A3-2A1B-9AB5-C6E7-999908783A88}"/>
              </a:ext>
            </a:extLst>
          </p:cNvPr>
          <p:cNvSpPr/>
          <p:nvPr/>
        </p:nvSpPr>
        <p:spPr>
          <a:xfrm rot="14084412">
            <a:off x="5361546" y="2894638"/>
            <a:ext cx="508000" cy="61317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EA8E8E-1B18-F427-9E21-E622F1052B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6444" y="4143642"/>
            <a:ext cx="5492070" cy="2276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1636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2C36E52-62EF-402A-95F0-FB536B17A5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3433" y="2158532"/>
            <a:ext cx="5438657" cy="22542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4636A5A-DB1C-84FD-B7B9-C123297B3F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3434" y="4207226"/>
            <a:ext cx="5438657" cy="265077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81D4D99-31B3-5231-C90C-BE69287F25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3434" y="41598"/>
            <a:ext cx="5438656" cy="218517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16215A9-67FE-3171-05C4-2DEB82D72BDF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7849959" y="334014"/>
            <a:ext cx="1760373" cy="80016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6D2340A-3DAD-FFEA-E4D3-3158C3551498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10800000">
            <a:off x="9605036" y="734098"/>
            <a:ext cx="1760373" cy="80016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8F0F7BE-88D3-6F24-5A0A-79F28EFD0E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50317" y="3306726"/>
            <a:ext cx="2377646" cy="815411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72EBF4AA-EA27-DAEB-A42C-649A396568FA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702090" y="4683749"/>
            <a:ext cx="2274101" cy="1681457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AA6292BE-33ED-FAA8-FD69-6BF154A3C29C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prstClr val="black"/>
              <a:srgbClr val="7030A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836" b="92623" l="9697" r="89697">
                        <a14:foregroundMark x1="42424" y1="92623" x2="42424" y2="92623"/>
                        <a14:backgroundMark x1="47273" y1="97541" x2="47273" y2="97541"/>
                      </a14:backgroundRemoval>
                    </a14:imgEffect>
                    <a14:imgEffect>
                      <a14:saturation sat="40000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8539" y="324542"/>
            <a:ext cx="2274101" cy="1681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0991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4957C7-D847-527C-E407-EAE0C13ACE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805"/>
            <a:ext cx="10515600" cy="1505883"/>
          </a:xfrm>
        </p:spPr>
        <p:txBody>
          <a:bodyPr vert="horz" lIns="91440" tIns="45720" rIns="91440" bIns="45720" rtlCol="0" anchor="ctr">
            <a:normAutofit/>
          </a:bodyPr>
          <a:lstStyle/>
          <a:p>
            <a:endParaRPr lang="en-US" sz="52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9" name="Picture 8" descr="A green and black hexagon with black dots&#10;&#10;Description automatically generated">
            <a:extLst>
              <a:ext uri="{FF2B5EF4-FFF2-40B4-BE49-F238E27FC236}">
                <a16:creationId xmlns:a16="http://schemas.microsoft.com/office/drawing/2014/main" id="{16C44A6C-22AC-5A62-0B02-7BEEE7512F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4170" y="1845426"/>
            <a:ext cx="8900606" cy="4450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1300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1881C0-4B4B-BEC5-5AB1-792143901C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805"/>
            <a:ext cx="10515600" cy="1505883"/>
          </a:xfrm>
        </p:spPr>
        <p:txBody>
          <a:bodyPr vert="horz" lIns="91440" tIns="45720" rIns="91440" bIns="45720" rtlCol="0" anchor="ctr">
            <a:normAutofit/>
          </a:bodyPr>
          <a:lstStyle/>
          <a:p>
            <a:endParaRPr lang="en-US" sz="52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Content Placeholder 4" descr="A yellow and black hexagons&#10;&#10;Description automatically generated">
            <a:extLst>
              <a:ext uri="{FF2B5EF4-FFF2-40B4-BE49-F238E27FC236}">
                <a16:creationId xmlns:a16="http://schemas.microsoft.com/office/drawing/2014/main" id="{DD736919-7548-0C2C-DF14-6B727BBC53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4170" y="1845426"/>
            <a:ext cx="8900606" cy="4450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5716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000156-7523-77FC-A744-F105FDC6E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805"/>
            <a:ext cx="10515600" cy="1505883"/>
          </a:xfrm>
        </p:spPr>
        <p:txBody>
          <a:bodyPr vert="horz" lIns="91440" tIns="45720" rIns="91440" bIns="45720" rtlCol="0" anchor="ctr">
            <a:normAutofit/>
          </a:bodyPr>
          <a:lstStyle/>
          <a:p>
            <a:endParaRPr lang="en-US" sz="52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Picture 6" descr="A yellow and black mosaic&#10;&#10;Description automatically generated">
            <a:extLst>
              <a:ext uri="{FF2B5EF4-FFF2-40B4-BE49-F238E27FC236}">
                <a16:creationId xmlns:a16="http://schemas.microsoft.com/office/drawing/2014/main" id="{0BA3517D-45E0-9ABC-E55F-CBDD905F34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4170" y="1845426"/>
            <a:ext cx="8900606" cy="4450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7733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3A417-8ED8-45F4-1766-1ACDE90DB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Our model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DBC8391-E13C-37D4-59BF-BABA28BD99F7}"/>
              </a:ext>
            </a:extLst>
          </p:cNvPr>
          <p:cNvSpPr/>
          <p:nvPr/>
        </p:nvSpPr>
        <p:spPr>
          <a:xfrm>
            <a:off x="3917576" y="2725271"/>
            <a:ext cx="708212" cy="70821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A982FC4-386F-66A6-4DA7-B35353E82D3D}"/>
              </a:ext>
            </a:extLst>
          </p:cNvPr>
          <p:cNvCxnSpPr>
            <a:cxnSpLocks/>
          </p:cNvCxnSpPr>
          <p:nvPr/>
        </p:nvCxnSpPr>
        <p:spPr>
          <a:xfrm>
            <a:off x="2707341" y="3092824"/>
            <a:ext cx="10309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7293AA7-24C1-AE39-AB91-812DCF6E035B}"/>
              </a:ext>
            </a:extLst>
          </p:cNvPr>
          <p:cNvSpPr txBox="1"/>
          <p:nvPr/>
        </p:nvSpPr>
        <p:spPr>
          <a:xfrm>
            <a:off x="1313329" y="2894711"/>
            <a:ext cx="1896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dirty="0"/>
              <a:t>This is a cell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FDF6DC17-4A5B-20F9-7AE4-85A5A5398B02}"/>
              </a:ext>
            </a:extLst>
          </p:cNvPr>
          <p:cNvSpPr/>
          <p:nvPr/>
        </p:nvSpPr>
        <p:spPr>
          <a:xfrm rot="20114015">
            <a:off x="4551830" y="2625414"/>
            <a:ext cx="506506" cy="369332"/>
          </a:xfrm>
          <a:prstGeom prst="rightArrow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F0B7ECAB-C7DE-F7E9-7EEE-F28500789448}"/>
              </a:ext>
            </a:extLst>
          </p:cNvPr>
          <p:cNvSpPr/>
          <p:nvPr/>
        </p:nvSpPr>
        <p:spPr>
          <a:xfrm rot="16200000">
            <a:off x="4018429" y="2287352"/>
            <a:ext cx="506506" cy="369332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EB4E48C-2BF6-1750-30B4-F07F1E267947}"/>
              </a:ext>
            </a:extLst>
          </p:cNvPr>
          <p:cNvSpPr txBox="1"/>
          <p:nvPr/>
        </p:nvSpPr>
        <p:spPr>
          <a:xfrm>
            <a:off x="5199529" y="1990165"/>
            <a:ext cx="2366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dirty="0"/>
              <a:t>These are its polarities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BC124C5-77BE-7AD5-B839-4BAC8B5B328D}"/>
              </a:ext>
            </a:extLst>
          </p:cNvPr>
          <p:cNvCxnSpPr/>
          <p:nvPr/>
        </p:nvCxnSpPr>
        <p:spPr>
          <a:xfrm flipH="1">
            <a:off x="4456348" y="2359497"/>
            <a:ext cx="1065911" cy="2044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BCFA4A7-94CD-F083-B7C5-B38025B4C650}"/>
              </a:ext>
            </a:extLst>
          </p:cNvPr>
          <p:cNvCxnSpPr>
            <a:cxnSpLocks/>
          </p:cNvCxnSpPr>
          <p:nvPr/>
        </p:nvCxnSpPr>
        <p:spPr>
          <a:xfrm flipH="1">
            <a:off x="5082876" y="2359497"/>
            <a:ext cx="439383" cy="2994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EC87DF54-C561-AFF1-37BF-CBE87AF678E0}"/>
              </a:ext>
            </a:extLst>
          </p:cNvPr>
          <p:cNvSpPr/>
          <p:nvPr/>
        </p:nvSpPr>
        <p:spPr>
          <a:xfrm>
            <a:off x="6199096" y="3585883"/>
            <a:ext cx="708212" cy="70821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dirty="0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062283AB-3C2F-8B40-43E5-873780F9D0F2}"/>
              </a:ext>
            </a:extLst>
          </p:cNvPr>
          <p:cNvSpPr/>
          <p:nvPr/>
        </p:nvSpPr>
        <p:spPr>
          <a:xfrm rot="2630003">
            <a:off x="6725776" y="4166580"/>
            <a:ext cx="506506" cy="369332"/>
          </a:xfrm>
          <a:prstGeom prst="rightArrow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79068550-95BE-9259-CA2A-D3ACD3C14911}"/>
              </a:ext>
            </a:extLst>
          </p:cNvPr>
          <p:cNvSpPr/>
          <p:nvPr/>
        </p:nvSpPr>
        <p:spPr>
          <a:xfrm rot="17696129">
            <a:off x="6552123" y="3193187"/>
            <a:ext cx="506506" cy="369332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B18263D-E467-9F75-1A5E-3AB115F6E10B}"/>
              </a:ext>
            </a:extLst>
          </p:cNvPr>
          <p:cNvSpPr txBox="1"/>
          <p:nvPr/>
        </p:nvSpPr>
        <p:spPr>
          <a:xfrm>
            <a:off x="4912657" y="5151149"/>
            <a:ext cx="2366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dirty="0"/>
              <a:t>This is another cell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98603F7-4E52-C0F2-732A-C391E907D66F}"/>
              </a:ext>
            </a:extLst>
          </p:cNvPr>
          <p:cNvCxnSpPr/>
          <p:nvPr/>
        </p:nvCxnSpPr>
        <p:spPr>
          <a:xfrm flipV="1">
            <a:off x="6382871" y="4384519"/>
            <a:ext cx="71717" cy="6984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E3758F85-2F52-A920-A766-FF1C3FE41ABC}"/>
              </a:ext>
            </a:extLst>
          </p:cNvPr>
          <p:cNvSpPr txBox="1"/>
          <p:nvPr/>
        </p:nvSpPr>
        <p:spPr>
          <a:xfrm>
            <a:off x="3101788" y="4294095"/>
            <a:ext cx="30973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dirty="0"/>
              <a:t>Through their interaction we define a potential</a:t>
            </a:r>
          </a:p>
        </p:txBody>
      </p:sp>
    </p:spTree>
    <p:extLst>
      <p:ext uri="{BB962C8B-B14F-4D97-AF65-F5344CB8AC3E}">
        <p14:creationId xmlns:p14="http://schemas.microsoft.com/office/powerpoint/2010/main" val="39563489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36A3A7-597B-EB3F-6ACA-4DB6A1E45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The potential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3FDAAFB0-4BC6-33CD-DDC3-9D25E66561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25572" y="3584067"/>
            <a:ext cx="3749365" cy="739204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F1B2166-7DAB-C656-2456-E1464D2430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3528" y="1760185"/>
            <a:ext cx="6613455" cy="1668815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5A607E85-CE72-11BC-590F-F42FE69C46BD}"/>
              </a:ext>
            </a:extLst>
          </p:cNvPr>
          <p:cNvSpPr/>
          <p:nvPr/>
        </p:nvSpPr>
        <p:spPr>
          <a:xfrm>
            <a:off x="612401" y="3935506"/>
            <a:ext cx="708212" cy="70821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dirty="0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23CD4708-634F-81E4-585D-04A018DCD2D6}"/>
              </a:ext>
            </a:extLst>
          </p:cNvPr>
          <p:cNvSpPr/>
          <p:nvPr/>
        </p:nvSpPr>
        <p:spPr>
          <a:xfrm rot="20361935">
            <a:off x="1265874" y="3904592"/>
            <a:ext cx="506506" cy="369332"/>
          </a:xfrm>
          <a:prstGeom prst="rightArrow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32E2D443-D0C6-18D8-419A-2556D6DDA9A7}"/>
              </a:ext>
            </a:extLst>
          </p:cNvPr>
          <p:cNvSpPr/>
          <p:nvPr/>
        </p:nvSpPr>
        <p:spPr>
          <a:xfrm rot="16200000">
            <a:off x="713254" y="3497587"/>
            <a:ext cx="506506" cy="369332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A9B81A4-C4F8-8CCD-721E-0BC0A49BFF61}"/>
              </a:ext>
            </a:extLst>
          </p:cNvPr>
          <p:cNvSpPr/>
          <p:nvPr/>
        </p:nvSpPr>
        <p:spPr>
          <a:xfrm>
            <a:off x="1320613" y="5558777"/>
            <a:ext cx="708212" cy="70821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dirty="0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28A91159-BED9-A7FA-37B5-30F327EFA18C}"/>
              </a:ext>
            </a:extLst>
          </p:cNvPr>
          <p:cNvSpPr/>
          <p:nvPr/>
        </p:nvSpPr>
        <p:spPr>
          <a:xfrm rot="13511283">
            <a:off x="1009765" y="5284336"/>
            <a:ext cx="506506" cy="369332"/>
          </a:xfrm>
          <a:prstGeom prst="rightArrow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E09DD468-EAD4-2DE7-B974-ECE926C24CD2}"/>
              </a:ext>
            </a:extLst>
          </p:cNvPr>
          <p:cNvSpPr/>
          <p:nvPr/>
        </p:nvSpPr>
        <p:spPr>
          <a:xfrm rot="17418213">
            <a:off x="1648973" y="5160236"/>
            <a:ext cx="506506" cy="369332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9144424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5FF0AC-B572-88F5-D066-A10522721C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D98F8-6B04-45DF-5758-9FF6F6140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The potential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F2636017-BFF1-8926-0494-1F1202EC59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25572" y="3584067"/>
            <a:ext cx="3749365" cy="739204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124F362-931D-F56B-404D-48426EACDC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3528" y="1760185"/>
            <a:ext cx="6613455" cy="166881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44D124A-96B1-FA4C-588B-E946EABDDBC9}"/>
              </a:ext>
            </a:extLst>
          </p:cNvPr>
          <p:cNvSpPr txBox="1"/>
          <p:nvPr/>
        </p:nvSpPr>
        <p:spPr>
          <a:xfrm>
            <a:off x="3095625" y="4643718"/>
            <a:ext cx="25812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dirty="0"/>
              <a:t>Is AB-polarity aligned and perpendicular to distance?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D976DF0-2D54-1F65-C456-CC2D5443AB92}"/>
              </a:ext>
            </a:extLst>
          </p:cNvPr>
          <p:cNvSpPr/>
          <p:nvPr/>
        </p:nvSpPr>
        <p:spPr>
          <a:xfrm>
            <a:off x="612401" y="3935506"/>
            <a:ext cx="708212" cy="70821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dirty="0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B2DB09C1-9B3E-C245-785C-ECC64F499E9B}"/>
              </a:ext>
            </a:extLst>
          </p:cNvPr>
          <p:cNvSpPr/>
          <p:nvPr/>
        </p:nvSpPr>
        <p:spPr>
          <a:xfrm rot="20361935">
            <a:off x="1265874" y="3904592"/>
            <a:ext cx="506506" cy="369332"/>
          </a:xfrm>
          <a:prstGeom prst="rightArrow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A34BFEEF-5B32-FAD9-D5D2-B13383F3FB98}"/>
              </a:ext>
            </a:extLst>
          </p:cNvPr>
          <p:cNvSpPr/>
          <p:nvPr/>
        </p:nvSpPr>
        <p:spPr>
          <a:xfrm rot="16200000">
            <a:off x="713254" y="3497587"/>
            <a:ext cx="506506" cy="369332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8DB53A3-ABFE-5D13-301D-778B79A0AE98}"/>
              </a:ext>
            </a:extLst>
          </p:cNvPr>
          <p:cNvSpPr/>
          <p:nvPr/>
        </p:nvSpPr>
        <p:spPr>
          <a:xfrm>
            <a:off x="1320613" y="5558777"/>
            <a:ext cx="708212" cy="70821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dirty="0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99F9D412-B73C-4713-DAB6-4E2BF3AD853D}"/>
              </a:ext>
            </a:extLst>
          </p:cNvPr>
          <p:cNvSpPr/>
          <p:nvPr/>
        </p:nvSpPr>
        <p:spPr>
          <a:xfrm rot="13511283">
            <a:off x="991835" y="5302266"/>
            <a:ext cx="506506" cy="369332"/>
          </a:xfrm>
          <a:prstGeom prst="rightArrow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146653D2-1906-A5E6-5C76-9BFE3A46B1CA}"/>
              </a:ext>
            </a:extLst>
          </p:cNvPr>
          <p:cNvSpPr/>
          <p:nvPr/>
        </p:nvSpPr>
        <p:spPr>
          <a:xfrm rot="17418213">
            <a:off x="1648973" y="5160236"/>
            <a:ext cx="506506" cy="369332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034AA2C-411B-EBCD-398D-A70658B9269E}"/>
              </a:ext>
            </a:extLst>
          </p:cNvPr>
          <p:cNvCxnSpPr/>
          <p:nvPr/>
        </p:nvCxnSpPr>
        <p:spPr>
          <a:xfrm flipV="1">
            <a:off x="5046133" y="4148667"/>
            <a:ext cx="304800" cy="4950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57866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5F010393E83E842B6905F441488E749" ma:contentTypeVersion="2" ma:contentTypeDescription="Create a new document." ma:contentTypeScope="" ma:versionID="83697500c7ac196007a9ed87dd20a41b">
  <xsd:schema xmlns:xsd="http://www.w3.org/2001/XMLSchema" xmlns:xs="http://www.w3.org/2001/XMLSchema" xmlns:p="http://schemas.microsoft.com/office/2006/metadata/properties" xmlns:ns3="e0b17025-51bb-43a2-a5f9-87bc857debdd" targetNamespace="http://schemas.microsoft.com/office/2006/metadata/properties" ma:root="true" ma:fieldsID="34c4e917d04d1491c1fa852c7daa78be" ns3:_="">
    <xsd:import namespace="e0b17025-51bb-43a2-a5f9-87bc857debdd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0b17025-51bb-43a2-a5f9-87bc857debd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2B5D7B50-306A-4A0A-A1E5-C8C9773E39C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9CDEC48-EB42-4CAF-8776-EFF482A70B6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0b17025-51bb-43a2-a5f9-87bc857debd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14555CE-E0DE-4278-AAF4-3660ADF6FA45}">
  <ds:schemaRefs>
    <ds:schemaRef ds:uri="http://schemas.microsoft.com/office/infopath/2007/PartnerControls"/>
    <ds:schemaRef ds:uri="http://schemas.microsoft.com/office/2006/metadata/properties"/>
    <ds:schemaRef ds:uri="http://schemas.microsoft.com/office/2006/documentManagement/types"/>
    <ds:schemaRef ds:uri="http://purl.org/dc/elements/1.1/"/>
    <ds:schemaRef ds:uri="http://purl.org/dc/dcmitype/"/>
    <ds:schemaRef ds:uri="http://purl.org/dc/terms/"/>
    <ds:schemaRef ds:uri="http://schemas.openxmlformats.org/package/2006/metadata/core-properties"/>
    <ds:schemaRef ds:uri="e0b17025-51bb-43a2-a5f9-87bc857debdd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3591</TotalTime>
  <Words>147</Words>
  <Application>Microsoft Office PowerPoint</Application>
  <PresentationFormat>Widescreen</PresentationFormat>
  <Paragraphs>26</Paragraphs>
  <Slides>14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Our model</vt:lpstr>
      <vt:lpstr>The potential</vt:lpstr>
      <vt:lpstr>The potential</vt:lpstr>
      <vt:lpstr>The potential</vt:lpstr>
      <vt:lpstr>The potential</vt:lpstr>
      <vt:lpstr>The potential</vt:lpstr>
      <vt:lpstr>The potential</vt:lpstr>
      <vt:lpstr>The potential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test</dc:title>
  <dc:creator>Jakob Hallundbæk Schauser</dc:creator>
  <cp:lastModifiedBy>Jakob Schauser</cp:lastModifiedBy>
  <cp:revision>13</cp:revision>
  <dcterms:created xsi:type="dcterms:W3CDTF">2024-02-05T09:03:38Z</dcterms:created>
  <dcterms:modified xsi:type="dcterms:W3CDTF">2024-04-17T11:19:52Z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0x01010025F010393E83E842B6905F441488E749</vt:lpwstr>
  </property>
</Properties>
</file>